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letter"/>
  <p:notesSz cx="7102475" cy="9388475"/>
  <p:defaultText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66"/>
    <a:srgbClr val="0099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907" autoAdjust="0"/>
    <p:restoredTop sz="88319" autoAdjust="0"/>
  </p:normalViewPr>
  <p:slideViewPr>
    <p:cSldViewPr>
      <p:cViewPr>
        <p:scale>
          <a:sx n="100" d="100"/>
          <a:sy n="100" d="100"/>
        </p:scale>
        <p:origin x="588" y="-16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670"/>
          </a:xfrm>
          <a:prstGeom prst="rect">
            <a:avLst/>
          </a:prstGeom>
        </p:spPr>
        <p:txBody>
          <a:bodyPr vert="horz" lIns="94448" tIns="47224" rIns="94448" bIns="47224" rtlCol="0"/>
          <a:lstStyle>
            <a:lvl1pPr algn="l">
              <a:defRPr sz="1200"/>
            </a:lvl1pPr>
          </a:lstStyle>
          <a:p>
            <a:endParaRPr lang="en-US"/>
          </a:p>
        </p:txBody>
      </p:sp>
      <p:sp>
        <p:nvSpPr>
          <p:cNvPr id="3" name="Date Placeholder 2"/>
          <p:cNvSpPr>
            <a:spLocks noGrp="1"/>
          </p:cNvSpPr>
          <p:nvPr>
            <p:ph type="dt" idx="1"/>
          </p:nvPr>
        </p:nvSpPr>
        <p:spPr>
          <a:xfrm>
            <a:off x="4023092" y="0"/>
            <a:ext cx="3077739" cy="469670"/>
          </a:xfrm>
          <a:prstGeom prst="rect">
            <a:avLst/>
          </a:prstGeom>
        </p:spPr>
        <p:txBody>
          <a:bodyPr vert="horz" lIns="94448" tIns="47224" rIns="94448" bIns="47224" rtlCol="0"/>
          <a:lstStyle>
            <a:lvl1pPr algn="r">
              <a:defRPr sz="1200"/>
            </a:lvl1pPr>
          </a:lstStyle>
          <a:p>
            <a:fld id="{53B78093-350B-4C0D-A6C5-9D8D7F84DF18}" type="datetimeFigureOut">
              <a:rPr lang="en-US" smtClean="0"/>
              <a:pPr/>
              <a:t>9/18/2025</a:t>
            </a:fld>
            <a:endParaRPr lang="en-US"/>
          </a:p>
        </p:txBody>
      </p:sp>
      <p:sp>
        <p:nvSpPr>
          <p:cNvPr id="4" name="Slide Image Placeholder 3"/>
          <p:cNvSpPr>
            <a:spLocks noGrp="1" noRot="1" noChangeAspect="1"/>
          </p:cNvSpPr>
          <p:nvPr>
            <p:ph type="sldImg" idx="2"/>
          </p:nvPr>
        </p:nvSpPr>
        <p:spPr>
          <a:xfrm>
            <a:off x="2230438" y="703263"/>
            <a:ext cx="2641600" cy="3522662"/>
          </a:xfrm>
          <a:prstGeom prst="rect">
            <a:avLst/>
          </a:prstGeom>
          <a:noFill/>
          <a:ln w="12700">
            <a:solidFill>
              <a:prstClr val="black"/>
            </a:solidFill>
          </a:ln>
        </p:spPr>
        <p:txBody>
          <a:bodyPr vert="horz" lIns="94448" tIns="47224" rIns="94448" bIns="47224" rtlCol="0" anchor="ctr"/>
          <a:lstStyle/>
          <a:p>
            <a:endParaRPr lang="en-US"/>
          </a:p>
        </p:txBody>
      </p:sp>
      <p:sp>
        <p:nvSpPr>
          <p:cNvPr id="5" name="Notes Placeholder 4"/>
          <p:cNvSpPr>
            <a:spLocks noGrp="1"/>
          </p:cNvSpPr>
          <p:nvPr>
            <p:ph type="body" sz="quarter" idx="3"/>
          </p:nvPr>
        </p:nvSpPr>
        <p:spPr>
          <a:xfrm>
            <a:off x="710248" y="4459404"/>
            <a:ext cx="5681980" cy="4225386"/>
          </a:xfrm>
          <a:prstGeom prst="rect">
            <a:avLst/>
          </a:prstGeom>
        </p:spPr>
        <p:txBody>
          <a:bodyPr vert="horz" lIns="94448" tIns="47224" rIns="94448" bIns="4722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169"/>
            <a:ext cx="3077739" cy="469669"/>
          </a:xfrm>
          <a:prstGeom prst="rect">
            <a:avLst/>
          </a:prstGeom>
        </p:spPr>
        <p:txBody>
          <a:bodyPr vert="horz" lIns="94448" tIns="47224" rIns="94448" bIns="4722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169"/>
            <a:ext cx="3077739" cy="469669"/>
          </a:xfrm>
          <a:prstGeom prst="rect">
            <a:avLst/>
          </a:prstGeom>
        </p:spPr>
        <p:txBody>
          <a:bodyPr vert="horz" lIns="94448" tIns="47224" rIns="94448" bIns="47224" rtlCol="0" anchor="b"/>
          <a:lstStyle>
            <a:lvl1pPr algn="r">
              <a:defRPr sz="1200"/>
            </a:lvl1pPr>
          </a:lstStyle>
          <a:p>
            <a:fld id="{61A48B31-9B57-4717-9677-06EDDF7D03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A48B31-9B57-4717-9677-06EDDF7D03DB}"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70" indent="0" algn="ctr">
              <a:buNone/>
              <a:defRPr>
                <a:solidFill>
                  <a:schemeClr val="tx1">
                    <a:tint val="75000"/>
                  </a:schemeClr>
                </a:solidFill>
              </a:defRPr>
            </a:lvl2pPr>
            <a:lvl3pPr marL="914339" indent="0" algn="ctr">
              <a:buNone/>
              <a:defRPr>
                <a:solidFill>
                  <a:schemeClr val="tx1">
                    <a:tint val="75000"/>
                  </a:schemeClr>
                </a:solidFill>
              </a:defRPr>
            </a:lvl3pPr>
            <a:lvl4pPr marL="1371509" indent="0" algn="ctr">
              <a:buNone/>
              <a:defRPr>
                <a:solidFill>
                  <a:schemeClr val="tx1">
                    <a:tint val="75000"/>
                  </a:schemeClr>
                </a:solidFill>
              </a:defRPr>
            </a:lvl4pPr>
            <a:lvl5pPr marL="1828679" indent="0" algn="ctr">
              <a:buNone/>
              <a:defRPr>
                <a:solidFill>
                  <a:schemeClr val="tx1">
                    <a:tint val="75000"/>
                  </a:schemeClr>
                </a:solidFill>
              </a:defRPr>
            </a:lvl5pPr>
            <a:lvl6pPr marL="2285849" indent="0" algn="ctr">
              <a:buNone/>
              <a:defRPr>
                <a:solidFill>
                  <a:schemeClr val="tx1">
                    <a:tint val="75000"/>
                  </a:schemeClr>
                </a:solidFill>
              </a:defRPr>
            </a:lvl6pPr>
            <a:lvl7pPr marL="2743018" indent="0" algn="ctr">
              <a:buNone/>
              <a:defRPr>
                <a:solidFill>
                  <a:schemeClr val="tx1">
                    <a:tint val="75000"/>
                  </a:schemeClr>
                </a:solidFill>
              </a:defRPr>
            </a:lvl7pPr>
            <a:lvl8pPr marL="3200188" indent="0" algn="ctr">
              <a:buNone/>
              <a:defRPr>
                <a:solidFill>
                  <a:schemeClr val="tx1">
                    <a:tint val="75000"/>
                  </a:schemeClr>
                </a:solidFill>
              </a:defRPr>
            </a:lvl8pPr>
            <a:lvl9pPr marL="36573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BB852D-DD08-41D7-85D7-C52FCBB5C6C2}"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7"/>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7"/>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BB852D-DD08-41D7-85D7-C52FCBB5C6C2}"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9"/>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170" indent="0">
              <a:buNone/>
              <a:defRPr sz="1800">
                <a:solidFill>
                  <a:schemeClr val="tx1">
                    <a:tint val="75000"/>
                  </a:schemeClr>
                </a:solidFill>
              </a:defRPr>
            </a:lvl2pPr>
            <a:lvl3pPr marL="914339" indent="0">
              <a:buNone/>
              <a:defRPr sz="1600">
                <a:solidFill>
                  <a:schemeClr val="tx1">
                    <a:tint val="75000"/>
                  </a:schemeClr>
                </a:solidFill>
              </a:defRPr>
            </a:lvl3pPr>
            <a:lvl4pPr marL="1371509" indent="0">
              <a:buNone/>
              <a:defRPr sz="1400">
                <a:solidFill>
                  <a:schemeClr val="tx1">
                    <a:tint val="75000"/>
                  </a:schemeClr>
                </a:solidFill>
              </a:defRPr>
            </a:lvl4pPr>
            <a:lvl5pPr marL="1828679" indent="0">
              <a:buNone/>
              <a:defRPr sz="1400">
                <a:solidFill>
                  <a:schemeClr val="tx1">
                    <a:tint val="75000"/>
                  </a:schemeClr>
                </a:solidFill>
              </a:defRPr>
            </a:lvl5pPr>
            <a:lvl6pPr marL="2285849" indent="0">
              <a:buNone/>
              <a:defRPr sz="1400">
                <a:solidFill>
                  <a:schemeClr val="tx1">
                    <a:tint val="75000"/>
                  </a:schemeClr>
                </a:solidFill>
              </a:defRPr>
            </a:lvl6pPr>
            <a:lvl7pPr marL="2743018" indent="0">
              <a:buNone/>
              <a:defRPr sz="1400">
                <a:solidFill>
                  <a:schemeClr val="tx1">
                    <a:tint val="75000"/>
                  </a:schemeClr>
                </a:solidFill>
              </a:defRPr>
            </a:lvl7pPr>
            <a:lvl8pPr marL="3200188" indent="0">
              <a:buNone/>
              <a:defRPr sz="1400">
                <a:solidFill>
                  <a:schemeClr val="tx1">
                    <a:tint val="75000"/>
                  </a:schemeClr>
                </a:solidFill>
              </a:defRPr>
            </a:lvl8pPr>
            <a:lvl9pPr marL="365735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BB852D-DD08-41D7-85D7-C52FCBB5C6C2}"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BB852D-DD08-41D7-85D7-C52FCBB5C6C2}"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170" indent="0">
              <a:buNone/>
              <a:defRPr sz="2000" b="1"/>
            </a:lvl2pPr>
            <a:lvl3pPr marL="914339" indent="0">
              <a:buNone/>
              <a:defRPr sz="1800" b="1"/>
            </a:lvl3pPr>
            <a:lvl4pPr marL="1371509" indent="0">
              <a:buNone/>
              <a:defRPr sz="1600" b="1"/>
            </a:lvl4pPr>
            <a:lvl5pPr marL="1828679" indent="0">
              <a:buNone/>
              <a:defRPr sz="1600" b="1"/>
            </a:lvl5pPr>
            <a:lvl6pPr marL="2285849" indent="0">
              <a:buNone/>
              <a:defRPr sz="1600" b="1"/>
            </a:lvl6pPr>
            <a:lvl7pPr marL="2743018" indent="0">
              <a:buNone/>
              <a:defRPr sz="1600" b="1"/>
            </a:lvl7pPr>
            <a:lvl8pPr marL="3200188" indent="0">
              <a:buNone/>
              <a:defRPr sz="1600" b="1"/>
            </a:lvl8pPr>
            <a:lvl9pPr marL="365735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BB852D-DD08-41D7-85D7-C52FCBB5C6C2}"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BB852D-DD08-41D7-85D7-C52FCBB5C6C2}"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B852D-DD08-41D7-85D7-C52FCBB5C6C2}"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4"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9"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4" y="1913469"/>
            <a:ext cx="2256235" cy="6254751"/>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2"/>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70" indent="0">
              <a:buNone/>
              <a:defRPr sz="2800"/>
            </a:lvl2pPr>
            <a:lvl3pPr marL="914339" indent="0">
              <a:buNone/>
              <a:defRPr sz="2400"/>
            </a:lvl3pPr>
            <a:lvl4pPr marL="1371509" indent="0">
              <a:buNone/>
              <a:defRPr sz="2000"/>
            </a:lvl4pPr>
            <a:lvl5pPr marL="1828679" indent="0">
              <a:buNone/>
              <a:defRPr sz="2000"/>
            </a:lvl5pPr>
            <a:lvl6pPr marL="2285849" indent="0">
              <a:buNone/>
              <a:defRPr sz="2000"/>
            </a:lvl6pPr>
            <a:lvl7pPr marL="2743018" indent="0">
              <a:buNone/>
              <a:defRPr sz="2000"/>
            </a:lvl7pPr>
            <a:lvl8pPr marL="3200188" indent="0">
              <a:buNone/>
              <a:defRPr sz="2000"/>
            </a:lvl8pPr>
            <a:lvl9pPr marL="3657357" indent="0">
              <a:buNone/>
              <a:defRPr sz="2000"/>
            </a:lvl9pPr>
          </a:lstStyle>
          <a:p>
            <a:endParaRPr lang="en-US"/>
          </a:p>
        </p:txBody>
      </p:sp>
      <p:sp>
        <p:nvSpPr>
          <p:cNvPr id="4" name="Text Placeholder 3"/>
          <p:cNvSpPr>
            <a:spLocks noGrp="1"/>
          </p:cNvSpPr>
          <p:nvPr>
            <p:ph type="body" sz="half" idx="2"/>
          </p:nvPr>
        </p:nvSpPr>
        <p:spPr>
          <a:xfrm>
            <a:off x="1344216" y="7156453"/>
            <a:ext cx="4114800" cy="1073149"/>
          </a:xfrm>
        </p:spPr>
        <p:txBody>
          <a:bodyPr/>
          <a:lstStyle>
            <a:lvl1pPr marL="0" indent="0">
              <a:buNone/>
              <a:defRPr sz="1400"/>
            </a:lvl1pPr>
            <a:lvl2pPr marL="457170" indent="0">
              <a:buNone/>
              <a:defRPr sz="1200"/>
            </a:lvl2pPr>
            <a:lvl3pPr marL="914339" indent="0">
              <a:buNone/>
              <a:defRPr sz="1000"/>
            </a:lvl3pPr>
            <a:lvl4pPr marL="1371509" indent="0">
              <a:buNone/>
              <a:defRPr sz="800"/>
            </a:lvl4pPr>
            <a:lvl5pPr marL="1828679" indent="0">
              <a:buNone/>
              <a:defRPr sz="800"/>
            </a:lvl5pPr>
            <a:lvl6pPr marL="2285849" indent="0">
              <a:buNone/>
              <a:defRPr sz="800"/>
            </a:lvl6pPr>
            <a:lvl7pPr marL="2743018" indent="0">
              <a:buNone/>
              <a:defRPr sz="800"/>
            </a:lvl7pPr>
            <a:lvl8pPr marL="3200188" indent="0">
              <a:buNone/>
              <a:defRPr sz="800"/>
            </a:lvl8pPr>
            <a:lvl9pPr marL="3657357"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0DBB852D-DD08-41D7-85D7-C52FCBB5C6C2}"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46C95-8FF7-43F0-AF6D-AF8780E774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4" tIns="45717" rIns="91434"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4" tIns="45717" rIns="91434"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6"/>
            <a:ext cx="1600200" cy="486833"/>
          </a:xfrm>
          <a:prstGeom prst="rect">
            <a:avLst/>
          </a:prstGeom>
        </p:spPr>
        <p:txBody>
          <a:bodyPr vert="horz" lIns="91434" tIns="45717" rIns="91434" bIns="45717" rtlCol="0" anchor="ctr"/>
          <a:lstStyle>
            <a:lvl1pPr algn="l">
              <a:defRPr sz="1200">
                <a:solidFill>
                  <a:schemeClr val="tx1">
                    <a:tint val="75000"/>
                  </a:schemeClr>
                </a:solidFill>
              </a:defRPr>
            </a:lvl1pPr>
          </a:lstStyle>
          <a:p>
            <a:fld id="{0DBB852D-DD08-41D7-85D7-C52FCBB5C6C2}" type="datetimeFigureOut">
              <a:rPr lang="en-US" smtClean="0"/>
              <a:pPr/>
              <a:t>9/18/2025</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34" tIns="45717" rIns="91434" bIns="45717" rtlCol="0" anchor="ctr"/>
          <a:lstStyle>
            <a:lvl1pPr algn="r">
              <a:defRPr sz="1200">
                <a:solidFill>
                  <a:schemeClr val="tx1">
                    <a:tint val="75000"/>
                  </a:schemeClr>
                </a:solidFill>
              </a:defRPr>
            </a:lvl1pPr>
          </a:lstStyle>
          <a:p>
            <a:fld id="{87946C95-8FF7-43F0-AF6D-AF8780E774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9" rtl="0" eaLnBrk="1" latinLnBrk="0" hangingPunct="1">
        <a:spcBef>
          <a:spcPct val="0"/>
        </a:spcBef>
        <a:buNone/>
        <a:defRPr sz="4300" kern="1200">
          <a:solidFill>
            <a:schemeClr val="tx1"/>
          </a:solidFill>
          <a:latin typeface="+mj-lt"/>
          <a:ea typeface="+mj-ea"/>
          <a:cs typeface="+mj-cs"/>
        </a:defRPr>
      </a:lvl1pPr>
    </p:titleStyle>
    <p:bodyStyle>
      <a:lvl1pPr marL="342877" indent="-342877" algn="l" defTabSz="91433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0" indent="-285731" algn="l" defTabSz="91433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4" indent="-228585" algn="l" defTabSz="91433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64"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3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3"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2" indent="-228585" algn="l" defTabSz="9143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39" rtl="0" eaLnBrk="1" latinLnBrk="0" hangingPunct="1">
        <a:defRPr sz="1800" kern="1200">
          <a:solidFill>
            <a:schemeClr val="tx1"/>
          </a:solidFill>
          <a:latin typeface="+mn-lt"/>
          <a:ea typeface="+mn-ea"/>
          <a:cs typeface="+mn-cs"/>
        </a:defRPr>
      </a:lvl1pPr>
      <a:lvl2pPr marL="457170" algn="l" defTabSz="914339" rtl="0" eaLnBrk="1" latinLnBrk="0" hangingPunct="1">
        <a:defRPr sz="1800" kern="1200">
          <a:solidFill>
            <a:schemeClr val="tx1"/>
          </a:solidFill>
          <a:latin typeface="+mn-lt"/>
          <a:ea typeface="+mn-ea"/>
          <a:cs typeface="+mn-cs"/>
        </a:defRPr>
      </a:lvl2pPr>
      <a:lvl3pPr marL="914339" algn="l" defTabSz="914339" rtl="0" eaLnBrk="1" latinLnBrk="0" hangingPunct="1">
        <a:defRPr sz="1800" kern="1200">
          <a:solidFill>
            <a:schemeClr val="tx1"/>
          </a:solidFill>
          <a:latin typeface="+mn-lt"/>
          <a:ea typeface="+mn-ea"/>
          <a:cs typeface="+mn-cs"/>
        </a:defRPr>
      </a:lvl3pPr>
      <a:lvl4pPr marL="1371509" algn="l" defTabSz="914339" rtl="0" eaLnBrk="1" latinLnBrk="0" hangingPunct="1">
        <a:defRPr sz="1800" kern="1200">
          <a:solidFill>
            <a:schemeClr val="tx1"/>
          </a:solidFill>
          <a:latin typeface="+mn-lt"/>
          <a:ea typeface="+mn-ea"/>
          <a:cs typeface="+mn-cs"/>
        </a:defRPr>
      </a:lvl4pPr>
      <a:lvl5pPr marL="1828679" algn="l" defTabSz="914339" rtl="0" eaLnBrk="1" latinLnBrk="0" hangingPunct="1">
        <a:defRPr sz="1800" kern="1200">
          <a:solidFill>
            <a:schemeClr val="tx1"/>
          </a:solidFill>
          <a:latin typeface="+mn-lt"/>
          <a:ea typeface="+mn-ea"/>
          <a:cs typeface="+mn-cs"/>
        </a:defRPr>
      </a:lvl5pPr>
      <a:lvl6pPr marL="2285849" algn="l" defTabSz="914339" rtl="0" eaLnBrk="1" latinLnBrk="0" hangingPunct="1">
        <a:defRPr sz="1800" kern="1200">
          <a:solidFill>
            <a:schemeClr val="tx1"/>
          </a:solidFill>
          <a:latin typeface="+mn-lt"/>
          <a:ea typeface="+mn-ea"/>
          <a:cs typeface="+mn-cs"/>
        </a:defRPr>
      </a:lvl6pPr>
      <a:lvl7pPr marL="2743018" algn="l" defTabSz="914339" rtl="0" eaLnBrk="1" latinLnBrk="0" hangingPunct="1">
        <a:defRPr sz="1800" kern="1200">
          <a:solidFill>
            <a:schemeClr val="tx1"/>
          </a:solidFill>
          <a:latin typeface="+mn-lt"/>
          <a:ea typeface="+mn-ea"/>
          <a:cs typeface="+mn-cs"/>
        </a:defRPr>
      </a:lvl7pPr>
      <a:lvl8pPr marL="3200188" algn="l" defTabSz="914339" rtl="0" eaLnBrk="1" latinLnBrk="0" hangingPunct="1">
        <a:defRPr sz="1800" kern="1200">
          <a:solidFill>
            <a:schemeClr val="tx1"/>
          </a:solidFill>
          <a:latin typeface="+mn-lt"/>
          <a:ea typeface="+mn-ea"/>
          <a:cs typeface="+mn-cs"/>
        </a:defRPr>
      </a:lvl8pPr>
      <a:lvl9pPr marL="3657357" algn="l" defTabSz="9143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0" y="914399"/>
            <a:ext cx="6858000" cy="923330"/>
          </a:xfrm>
          <a:prstGeom prst="rect">
            <a:avLst/>
          </a:prstGeom>
          <a:noFill/>
        </p:spPr>
        <p:txBody>
          <a:bodyPr wrap="square" rtlCol="0">
            <a:spAutoFit/>
          </a:bodyPr>
          <a:lstStyle/>
          <a:p>
            <a:pPr algn="ctr"/>
            <a:r>
              <a:rPr lang="en-US" sz="5400" b="1" dirty="0">
                <a:latin typeface="Monotype Corsiva" pitchFamily="66" charset="0"/>
              </a:rPr>
              <a:t>Claudia Kretschmer</a:t>
            </a:r>
          </a:p>
        </p:txBody>
      </p:sp>
      <p:sp>
        <p:nvSpPr>
          <p:cNvPr id="17" name="Rectangle 16"/>
          <p:cNvSpPr/>
          <p:nvPr/>
        </p:nvSpPr>
        <p:spPr>
          <a:xfrm>
            <a:off x="0" y="1806714"/>
            <a:ext cx="6858000" cy="707886"/>
          </a:xfrm>
          <a:prstGeom prst="rect">
            <a:avLst/>
          </a:prstGeom>
        </p:spPr>
        <p:txBody>
          <a:bodyPr wrap="square">
            <a:spAutoFit/>
          </a:bodyPr>
          <a:lstStyle/>
          <a:p>
            <a:pPr algn="ctr"/>
            <a:r>
              <a:rPr lang="en-US" sz="2000" b="1" dirty="0">
                <a:latin typeface="Times New Roman" pitchFamily="18" charset="0"/>
                <a:cs typeface="Times New Roman" pitchFamily="18" charset="0"/>
              </a:rPr>
              <a:t>Xcel Program Creator</a:t>
            </a:r>
          </a:p>
          <a:p>
            <a:pPr algn="ctr"/>
            <a:r>
              <a:rPr lang="en-US" sz="2000" b="1" dirty="0">
                <a:latin typeface="Times New Roman" pitchFamily="18" charset="0"/>
                <a:cs typeface="Times New Roman" pitchFamily="18" charset="0"/>
              </a:rPr>
              <a:t>National Coach</a:t>
            </a:r>
          </a:p>
        </p:txBody>
      </p:sp>
      <p:pic>
        <p:nvPicPr>
          <p:cNvPr id="19" name="Picture 18" descr="Scroll_clipart.gif"/>
          <p:cNvPicPr>
            <a:picLocks noChangeAspect="1"/>
          </p:cNvPicPr>
          <p:nvPr/>
        </p:nvPicPr>
        <p:blipFill>
          <a:blip r:embed="rId2" cstate="print"/>
          <a:stretch>
            <a:fillRect/>
          </a:stretch>
        </p:blipFill>
        <p:spPr>
          <a:xfrm>
            <a:off x="2019300" y="9525"/>
            <a:ext cx="2857500" cy="1057275"/>
          </a:xfrm>
          <a:prstGeom prst="rect">
            <a:avLst/>
          </a:prstGeom>
        </p:spPr>
      </p:pic>
      <p:cxnSp>
        <p:nvCxnSpPr>
          <p:cNvPr id="20" name="Straight Connector 19"/>
          <p:cNvCxnSpPr/>
          <p:nvPr/>
        </p:nvCxnSpPr>
        <p:spPr>
          <a:xfrm>
            <a:off x="0" y="3352799"/>
            <a:ext cx="6858000" cy="1"/>
          </a:xfrm>
          <a:prstGeom prst="line">
            <a:avLst/>
          </a:prstGeom>
          <a:ln w="34925"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62400" y="4480381"/>
            <a:ext cx="2895600" cy="2667000"/>
          </a:xfrm>
          <a:prstGeom prst="rect">
            <a:avLst/>
          </a:prstGeom>
          <a:noFill/>
        </p:spPr>
        <p:txBody>
          <a:bodyPr wrap="square" lIns="27432" tIns="13716" rIns="27432" bIns="13716">
            <a:noAutofit/>
            <a:scene3d>
              <a:camera prst="orthographicFront"/>
              <a:lightRig rig="balanced" dir="t">
                <a:rot lat="0" lon="0" rev="2100000"/>
              </a:lightRig>
            </a:scene3d>
            <a:sp3d extrusionH="57150" prstMaterial="metal">
              <a:bevelT w="63500" h="25400" prst="artDeco"/>
              <a:contourClr>
                <a:schemeClr val="bg2"/>
              </a:contourClr>
            </a:sp3d>
          </a:bodyPr>
          <a:lstStyle/>
          <a:p>
            <a:pPr algn="ctr"/>
            <a:r>
              <a:rPr lang="en-US" sz="6600" b="1" spc="300" dirty="0">
                <a:ln w="50800"/>
                <a:effectLst>
                  <a:outerShdw blurRad="50800" dist="50800" dir="2700000" algn="tl" rotWithShape="0">
                    <a:prstClr val="black">
                      <a:alpha val="92000"/>
                    </a:prstClr>
                  </a:outerShdw>
                </a:effectLst>
                <a:latin typeface="Baskerville Old Face" pitchFamily="18" charset="0"/>
              </a:rPr>
              <a:t>H</a:t>
            </a:r>
            <a:r>
              <a:rPr lang="en-US" sz="6000" b="1" spc="300" dirty="0">
                <a:ln w="50800"/>
                <a:effectLst>
                  <a:outerShdw blurRad="50800" dist="50800" dir="2700000" algn="tl" rotWithShape="0">
                    <a:prstClr val="black">
                      <a:alpha val="92000"/>
                    </a:prstClr>
                  </a:outerShdw>
                </a:effectLst>
                <a:latin typeface="Baskerville Old Face" pitchFamily="18" charset="0"/>
              </a:rPr>
              <a:t>ALL</a:t>
            </a:r>
          </a:p>
          <a:p>
            <a:pPr algn="ctr"/>
            <a:r>
              <a:rPr lang="en-US" sz="4800" b="1" spc="300" dirty="0">
                <a:ln w="50800"/>
                <a:effectLst>
                  <a:outerShdw blurRad="50800" dist="50800" dir="2700000" algn="tl" rotWithShape="0">
                    <a:prstClr val="black">
                      <a:alpha val="92000"/>
                    </a:prstClr>
                  </a:outerShdw>
                </a:effectLst>
                <a:latin typeface="Baskerville Old Face" pitchFamily="18" charset="0"/>
              </a:rPr>
              <a:t> </a:t>
            </a:r>
            <a:r>
              <a:rPr lang="en-US" sz="4400" b="1" spc="300" dirty="0">
                <a:ln w="50800"/>
                <a:effectLst>
                  <a:outerShdw blurRad="50800" dist="50800" dir="2700000" algn="tl" rotWithShape="0">
                    <a:prstClr val="black">
                      <a:alpha val="92000"/>
                    </a:prstClr>
                  </a:outerShdw>
                </a:effectLst>
                <a:latin typeface="Baskerville Old Face" pitchFamily="18" charset="0"/>
              </a:rPr>
              <a:t>OF</a:t>
            </a:r>
            <a:r>
              <a:rPr lang="en-US" sz="4800" b="1" spc="300" dirty="0">
                <a:ln w="50800"/>
                <a:effectLst>
                  <a:outerShdw blurRad="50800" dist="50800" dir="2700000" algn="tl" rotWithShape="0">
                    <a:prstClr val="black">
                      <a:alpha val="92000"/>
                    </a:prstClr>
                  </a:outerShdw>
                </a:effectLst>
                <a:latin typeface="Baskerville Old Face" pitchFamily="18" charset="0"/>
              </a:rPr>
              <a:t> </a:t>
            </a:r>
          </a:p>
          <a:p>
            <a:pPr algn="ctr"/>
            <a:r>
              <a:rPr lang="en-US" sz="6600" b="1" spc="300" dirty="0">
                <a:ln w="50800"/>
                <a:effectLst>
                  <a:outerShdw blurRad="50800" dist="50800" dir="2700000" algn="tl" rotWithShape="0">
                    <a:prstClr val="black">
                      <a:alpha val="92000"/>
                    </a:prstClr>
                  </a:outerShdw>
                </a:effectLst>
                <a:latin typeface="Baskerville Old Face" pitchFamily="18" charset="0"/>
              </a:rPr>
              <a:t>F</a:t>
            </a:r>
            <a:r>
              <a:rPr lang="en-US" sz="6000" b="1" spc="300" dirty="0">
                <a:ln w="50800"/>
                <a:effectLst>
                  <a:outerShdw blurRad="50800" dist="50800" dir="2700000" algn="tl" rotWithShape="0">
                    <a:prstClr val="black">
                      <a:alpha val="92000"/>
                    </a:prstClr>
                  </a:outerShdw>
                </a:effectLst>
                <a:latin typeface="Baskerville Old Face" pitchFamily="18" charset="0"/>
              </a:rPr>
              <a:t>AME</a:t>
            </a:r>
          </a:p>
        </p:txBody>
      </p:sp>
      <p:sp>
        <p:nvSpPr>
          <p:cNvPr id="22" name="TextBox 21"/>
          <p:cNvSpPr txBox="1"/>
          <p:nvPr/>
        </p:nvSpPr>
        <p:spPr>
          <a:xfrm>
            <a:off x="3962400" y="7372974"/>
            <a:ext cx="2895600" cy="584775"/>
          </a:xfrm>
          <a:prstGeom prst="rect">
            <a:avLst/>
          </a:prstGeom>
          <a:noFill/>
        </p:spPr>
        <p:txBody>
          <a:bodyPr wrap="square" rtlCol="0">
            <a:spAutoFit/>
          </a:bodyPr>
          <a:lstStyle/>
          <a:p>
            <a:pPr algn="ctr"/>
            <a:r>
              <a:rPr lang="en-US" sz="3200" dirty="0">
                <a:latin typeface="Baskerville Old Face" pitchFamily="18" charset="0"/>
              </a:rPr>
              <a:t>Inducted 2025</a:t>
            </a:r>
          </a:p>
        </p:txBody>
      </p:sp>
      <p:pic>
        <p:nvPicPr>
          <p:cNvPr id="23" name="Picture 22" descr="Region 5 Logo gold stars.jpg"/>
          <p:cNvPicPr>
            <a:picLocks noChangeAspect="1"/>
          </p:cNvPicPr>
          <p:nvPr/>
        </p:nvPicPr>
        <p:blipFill>
          <a:blip r:embed="rId3" cstate="print"/>
          <a:stretch>
            <a:fillRect/>
          </a:stretch>
        </p:blipFill>
        <p:spPr>
          <a:xfrm>
            <a:off x="2395728" y="2537124"/>
            <a:ext cx="2176272" cy="1425276"/>
          </a:xfrm>
          <a:prstGeom prst="rect">
            <a:avLst/>
          </a:prstGeom>
        </p:spPr>
      </p:pic>
      <p:sp>
        <p:nvSpPr>
          <p:cNvPr id="2" name="AutoShape 2">
            <a:extLst>
              <a:ext uri="{FF2B5EF4-FFF2-40B4-BE49-F238E27FC236}">
                <a16:creationId xmlns:a16="http://schemas.microsoft.com/office/drawing/2014/main" id="{444204C1-F2D5-BAEC-9490-33BD338DC5FC}"/>
              </a:ext>
            </a:extLst>
          </p:cNvPr>
          <p:cNvSpPr>
            <a:spLocks noChangeAspect="1" noChangeArrowheads="1"/>
          </p:cNvSpPr>
          <p:nvPr/>
        </p:nvSpPr>
        <p:spPr bwMode="auto">
          <a:xfrm>
            <a:off x="3314700" y="481419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a:extLst>
              <a:ext uri="{FF2B5EF4-FFF2-40B4-BE49-F238E27FC236}">
                <a16:creationId xmlns:a16="http://schemas.microsoft.com/office/drawing/2014/main" id="{1F6AEBF4-74E9-C824-AFD1-55DCA095525D}"/>
              </a:ext>
            </a:extLst>
          </p:cNvPr>
          <p:cNvSpPr>
            <a:spLocks noChangeAspect="1" noChangeArrowheads="1"/>
          </p:cNvSpPr>
          <p:nvPr/>
        </p:nvSpPr>
        <p:spPr bwMode="auto">
          <a:xfrm>
            <a:off x="3276600" y="4419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B9E56CDD-1E63-031C-2990-4620A2BD07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1320" y="4168475"/>
            <a:ext cx="3027680" cy="45415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40851"/>
            <a:ext cx="6858000" cy="621149"/>
          </a:xfrm>
          <a:prstGeom prst="rect">
            <a:avLst/>
          </a:prstGeom>
          <a:noFill/>
        </p:spPr>
        <p:txBody>
          <a:bodyPr wrap="square" lIns="96981" tIns="48491" rIns="96981" bIns="48491" rtlCol="0">
            <a:spAutoFit/>
          </a:bodyPr>
          <a:lstStyle/>
          <a:p>
            <a:pPr algn="r"/>
            <a:r>
              <a:rPr lang="en-US" sz="1700" b="1" dirty="0">
                <a:latin typeface="Monotype Corsiva" pitchFamily="66" charset="0"/>
              </a:rPr>
              <a:t>Claudia </a:t>
            </a:r>
            <a:r>
              <a:rPr lang="en-US" sz="1700" b="1" dirty="0" err="1">
                <a:latin typeface="Monotype Corsiva" pitchFamily="66" charset="0"/>
              </a:rPr>
              <a:t>Krestchmer</a:t>
            </a:r>
            <a:endParaRPr lang="en-US" sz="1700" b="1" dirty="0">
              <a:latin typeface="Monotype Corsiva" pitchFamily="66" charset="0"/>
            </a:endParaRPr>
          </a:p>
          <a:p>
            <a:pPr algn="r"/>
            <a:r>
              <a:rPr lang="en-US" sz="1700" b="1" dirty="0">
                <a:latin typeface="Monotype Corsiva" pitchFamily="66" charset="0"/>
              </a:rPr>
              <a:t>Class of 2025</a:t>
            </a:r>
          </a:p>
        </p:txBody>
      </p:sp>
      <p:sp>
        <p:nvSpPr>
          <p:cNvPr id="1025" name="Rectangle 1"/>
          <p:cNvSpPr>
            <a:spLocks noChangeArrowheads="1"/>
          </p:cNvSpPr>
          <p:nvPr/>
        </p:nvSpPr>
        <p:spPr bwMode="auto">
          <a:xfrm>
            <a:off x="0" y="397223"/>
            <a:ext cx="6858000" cy="10023851"/>
          </a:xfrm>
          <a:prstGeom prst="rect">
            <a:avLst/>
          </a:prstGeom>
          <a:noFill/>
          <a:ln w="9525">
            <a:noFill/>
            <a:miter lim="800000"/>
            <a:headEnd/>
            <a:tailEnd/>
          </a:ln>
          <a:effectLst/>
        </p:spPr>
        <p:txBody>
          <a:bodyPr vert="horz" wrap="square" lIns="96981" tIns="48491" rIns="96981" bIns="48491" numCol="1" anchor="ctr" anchorCtr="0" compatLnSpc="1">
            <a:prstTxWarp prst="textNoShape">
              <a:avLst/>
            </a:prstTxWarp>
            <a:spAutoFit/>
          </a:bodyPr>
          <a:lstStyle/>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Claudia has dedicated her life to not just teaching strong gymnastics to her athletes but to also guiding them to develop character and integrity to carry them through life.  She has been a gym owner for over 40 years with her program motto being “Gymnastics Today, Character for Life”.  She lives this motto out every day in her leadership and coaching in her gym, as well as her leadership with USA Gymnastics.  </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Claudia has coached national champions at all levels including 9, 10, NCAA, and at the elite level.  She helped these athletes reach their competitive goals with a positive approach to coaching that made gymnast of all levels feel safe, respected, and supported.  Beyond those accomplishments, her dedication to her athletes and her will to help them find a home in gymnastics, as well as her innovative mind and spirt, have permanently impacted gymnastics in a way that will last forever.</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In her efforts to give gymnasts a place in the sport they love, Claudia created the Xcel program (previously Prep Op) as an alternative to the Development Program (formerly JO).  The drive behind this innovation was solely because there were athletes who loved gymnastics but did not have a pathway to continue in the Development Program successfully.  She wanted to give them a way to continue and be successful in the sport </a:t>
            </a:r>
            <a:r>
              <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they</a:t>
            </a: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loved so she created a small program in Michigan to provide them that opportunity.  </a:t>
            </a:r>
            <a:r>
              <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T</a:t>
            </a: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hat innovation was eventually adopted into a national program of USA Gymnastics.  There are now thousands of athletes competing annually who otherwise </a:t>
            </a: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br>
              <a:rPr lang="en-US" sz="1800" kern="0" dirty="0">
                <a:solidFill>
                  <a:srgbClr val="000000"/>
                </a:solidFill>
                <a:effectLst/>
                <a:latin typeface="Calibri" panose="020F0502020204030204" pitchFamily="34" charset="0"/>
                <a:ea typeface="Times New Roman" panose="02020603050405020304" pitchFamily="18" charset="0"/>
              </a:rPr>
            </a:br>
            <a:endParaRPr lang="en-US" sz="1500" dirty="0"/>
          </a:p>
          <a:p>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BB1C43-C793-7D62-CC22-896D311E5337}"/>
              </a:ext>
            </a:extLst>
          </p:cNvPr>
          <p:cNvSpPr txBox="1"/>
          <p:nvPr/>
        </p:nvSpPr>
        <p:spPr>
          <a:xfrm>
            <a:off x="152400" y="304800"/>
            <a:ext cx="6477000" cy="646331"/>
          </a:xfrm>
          <a:prstGeom prst="rect">
            <a:avLst/>
          </a:prstGeom>
          <a:noFill/>
        </p:spPr>
        <p:txBody>
          <a:bodyPr wrap="square" rtlCol="0">
            <a:spAutoFit/>
          </a:bodyPr>
          <a:lstStyle/>
          <a:p>
            <a:pPr algn="r"/>
            <a:r>
              <a:rPr lang="en-US" b="1" dirty="0" err="1">
                <a:latin typeface="Monotype Corsiva" panose="03010101010201010101" pitchFamily="66" charset="0"/>
              </a:rPr>
              <a:t>Clausia</a:t>
            </a:r>
            <a:r>
              <a:rPr lang="en-US" b="1" dirty="0">
                <a:latin typeface="Monotype Corsiva" panose="03010101010201010101" pitchFamily="66" charset="0"/>
              </a:rPr>
              <a:t> </a:t>
            </a:r>
            <a:r>
              <a:rPr lang="en-US" sz="1700" b="1" dirty="0">
                <a:latin typeface="Monotype Corsiva" panose="03010101010201010101" pitchFamily="66" charset="0"/>
              </a:rPr>
              <a:t>Kretschmer</a:t>
            </a:r>
          </a:p>
          <a:p>
            <a:pPr algn="r"/>
            <a:r>
              <a:rPr lang="en-US" b="1" dirty="0">
                <a:latin typeface="Monotype Corsiva" panose="03010101010201010101" pitchFamily="66" charset="0"/>
              </a:rPr>
              <a:t>Class of 2025</a:t>
            </a:r>
          </a:p>
        </p:txBody>
      </p:sp>
      <p:sp>
        <p:nvSpPr>
          <p:cNvPr id="4" name="TextBox 3">
            <a:extLst>
              <a:ext uri="{FF2B5EF4-FFF2-40B4-BE49-F238E27FC236}">
                <a16:creationId xmlns:a16="http://schemas.microsoft.com/office/drawing/2014/main" id="{7EAA8F21-74AE-325A-3B75-9C05B236C903}"/>
              </a:ext>
            </a:extLst>
          </p:cNvPr>
          <p:cNvSpPr txBox="1"/>
          <p:nvPr/>
        </p:nvSpPr>
        <p:spPr>
          <a:xfrm>
            <a:off x="152400" y="1066800"/>
            <a:ext cx="6553200" cy="7848302"/>
          </a:xfrm>
          <a:prstGeom prst="rect">
            <a:avLst/>
          </a:prstGeom>
          <a:noFill/>
        </p:spPr>
        <p:txBody>
          <a:bodyPr wrap="square" rtlCol="0">
            <a:spAutoFit/>
          </a:bodyPr>
          <a:lstStyle/>
          <a:p>
            <a:r>
              <a:rPr lang="en-US" dirty="0"/>
              <a:t>would not have a place in the sport of gymnastics.  The trickle-down effects of this innovation are incomprehensible.  The individuals who have had a positive and successful competitive experience in gymnastics because of Xcel, who then went on to become coaches themselves and pass that joy and passion for gymnastics forward, are innumerable.  The impact Xcel has and will continue to have on the sport of gymnastics in the Unted States is positive, permanent, and incomparable to any other change or innovation in the sport in recent times.  Claudia has served as the National Xcel Chair since 2013.</a:t>
            </a:r>
          </a:p>
          <a:p>
            <a:endParaRPr lang="en-US" dirty="0"/>
          </a:p>
          <a:p>
            <a:r>
              <a:rPr lang="en-US" dirty="0"/>
              <a:t>In 2018, Claudia stepped up to be a part of the interim board of directors after the resignation of the former board.  At the time, she stated that someone had to step up and help make gymnastics a trusted place once again, despite the personal backlash that may happen.  She prioritized improving the culture and sport of gymnastics and went above and beyond to repair the damage to the sport that had been done in prior years.  On an annual basis Claudia has presented numerous lectures at regional and national congresses.  She has also developed and taught the W200 Developmental Coaches Course for USA Gymnastics throughout the country.  She continues to strive every day to make the sport of gymnastics a positive and successful experience, not just for the athletes in her gym, but for the thousands of Xcel athletes throughout the country.  Gymnastics in the United States is a stronger, more successful, and more positive sport because of the impact of Claudia Kretschmer and her tireless devotion to the athletes in this country.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A4BA68-46CC-EB9C-CBE5-983C5482467D}"/>
              </a:ext>
            </a:extLst>
          </p:cNvPr>
          <p:cNvSpPr txBox="1"/>
          <p:nvPr/>
        </p:nvSpPr>
        <p:spPr>
          <a:xfrm>
            <a:off x="304800" y="457200"/>
            <a:ext cx="6248400" cy="8808630"/>
          </a:xfrm>
          <a:prstGeom prst="rect">
            <a:avLst/>
          </a:prstGeom>
          <a:noFill/>
        </p:spPr>
        <p:txBody>
          <a:bodyPr wrap="square" rtlCol="0">
            <a:spAutoFit/>
          </a:bodyPr>
          <a:lstStyle/>
          <a:p>
            <a:pPr marL="0" marR="0">
              <a:lnSpc>
                <a:spcPct val="107000"/>
              </a:lnSpc>
              <a:spcBef>
                <a:spcPts val="0"/>
              </a:spcBef>
              <a:spcAft>
                <a:spcPts val="0"/>
              </a:spcAft>
            </a:pPr>
            <a:endParaRPr lang="en-US" sz="1800"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0" marR="0" algn="ctr">
              <a:lnSpc>
                <a:spcPct val="107000"/>
              </a:lnSpc>
              <a:spcBef>
                <a:spcPts val="0"/>
              </a:spcBef>
              <a:spcAft>
                <a:spcPts val="0"/>
              </a:spcAft>
            </a:pPr>
            <a:r>
              <a:rPr lang="en-US" sz="1400" b="1" kern="0"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SERVICES</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Owner and Director – Gym America Gymnastics 1979-present</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National Xcel Chair – 2013 – present</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Interim Board of Directors, Women’s Gymnastics Program Council – 2018-2019</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Meet Director of two annual meets in Michigan – Wolverine Classic and Girl Power.  Girl Power annually donates proceeds to breast cancer research at the University of Michigan Hospital.  To date Gym America’s Girl Power competition has donated over $90,000.00 to Michigan medicine.</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Creator and President of Kick Start Strong LLC, a strength, conditioning and flexibility program for Michigan USAG athletes.</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Founder of Shine Creative, a company that develops games to utilize in practice to help build gymnastics in a joyful and positive way.</a:t>
            </a:r>
          </a:p>
          <a:p>
            <a:pPr marL="285750" marR="0" indent="-285750">
              <a:lnSpc>
                <a:spcPct val="107000"/>
              </a:lnSpc>
              <a:spcBef>
                <a:spcPts val="0"/>
              </a:spcBef>
              <a:spcAft>
                <a:spcPts val="0"/>
              </a:spcAft>
              <a:buFont typeface="Arial" panose="020B0604020202020204" pitchFamily="34" charset="0"/>
              <a:buChar char="•"/>
            </a:pPr>
            <a:endPar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R="0" algn="ctr">
              <a:lnSpc>
                <a:spcPct val="107000"/>
              </a:lnSpc>
              <a:spcBef>
                <a:spcPts val="0"/>
              </a:spcBef>
              <a:spcAft>
                <a:spcPts val="0"/>
              </a:spcAft>
            </a:pPr>
            <a:r>
              <a:rPr lang="en-US" sz="1400" b="1"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PUBLICATIONS, CLINICS AND LECTURES</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W200 Development Coaches Course-Developer and National Instructor</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Annual presenter at Regional and National Congresses with lectures including but not limited to:</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Xcel Program Update</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Xcel 101: Navigating Xcel and Utilizing the Resources Available</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Xcel Floor Routine Construction</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Xcel Time Management: Utilizing Your limited Time in the Gym</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Hands On Spotting</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Creative Choreography</a:t>
            </a:r>
          </a:p>
          <a:p>
            <a:pPr marL="742920" lvl="1" indent="-285750">
              <a:lnSpc>
                <a:spcPct val="107000"/>
              </a:lnSpc>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Effective Beam Complexes</a:t>
            </a:r>
          </a:p>
          <a:p>
            <a:pPr marL="742920" lvl="1" indent="-285750">
              <a:lnSpc>
                <a:spcPct val="107000"/>
              </a:lnSpc>
              <a:buFont typeface="Arial" panose="020B0604020202020204" pitchFamily="34" charset="0"/>
              <a:buChar char="•"/>
            </a:pPr>
            <a:endPar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R="0" algn="ctr">
              <a:lnSpc>
                <a:spcPct val="107000"/>
              </a:lnSpc>
              <a:spcBef>
                <a:spcPts val="0"/>
              </a:spcBef>
              <a:spcAft>
                <a:spcPts val="0"/>
              </a:spcAft>
            </a:pPr>
            <a:r>
              <a:rPr lang="en-US" sz="1400" b="1"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AWARDS AND ACCOLADES</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2002 USA Gymnastics Outstanding PDP Instructor</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2004 USA Gymnastics Outstanding PDCP Instructor</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2010 Region 5 Contributor of the Year</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2013 USA Gymnastics Educational Services Award</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2013 USA Gymnastics Service Star Instructor Award – Women’s Artistic Program</a:t>
            </a:r>
          </a:p>
          <a:p>
            <a:pPr marL="285750" marR="0" indent="-285750">
              <a:lnSpc>
                <a:spcPct val="107000"/>
              </a:lnSpc>
              <a:spcBef>
                <a:spcPts val="0"/>
              </a:spcBef>
              <a:spcAft>
                <a:spcPts val="0"/>
              </a:spcAft>
              <a:buFont typeface="Arial" panose="020B0604020202020204" pitchFamily="34" charset="0"/>
              <a:buChar char="•"/>
            </a:pPr>
            <a:r>
              <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rPr>
              <a:t>2018 Michigan 5 – year Service Award</a:t>
            </a:r>
          </a:p>
          <a:p>
            <a:pPr marR="0">
              <a:lnSpc>
                <a:spcPct val="107000"/>
              </a:lnSpc>
              <a:spcBef>
                <a:spcPts val="0"/>
              </a:spcBef>
              <a:spcAft>
                <a:spcPts val="0"/>
              </a:spcAft>
            </a:pPr>
            <a:endParaRPr lang="en-US" sz="1400" kern="0" dirty="0">
              <a:solidFill>
                <a:srgbClr val="000000"/>
              </a:solidFill>
              <a:highlight>
                <a:srgbClr val="FFFFFF"/>
              </a:highlight>
              <a:latin typeface="Calibri" panose="020F0502020204030204" pitchFamily="34" charset="0"/>
              <a:ea typeface="Times New Roman" panose="02020603050405020304" pitchFamily="18" charset="0"/>
              <a:cs typeface="Calibri" panose="020F0502020204030204" pitchFamily="34" charset="0"/>
            </a:endParaRPr>
          </a:p>
        </p:txBody>
      </p:sp>
      <p:sp>
        <p:nvSpPr>
          <p:cNvPr id="3" name="TextBox 2">
            <a:extLst>
              <a:ext uri="{FF2B5EF4-FFF2-40B4-BE49-F238E27FC236}">
                <a16:creationId xmlns:a16="http://schemas.microsoft.com/office/drawing/2014/main" id="{20C4092D-BCF5-E5DC-F307-8286D53F42FE}"/>
              </a:ext>
            </a:extLst>
          </p:cNvPr>
          <p:cNvSpPr txBox="1"/>
          <p:nvPr/>
        </p:nvSpPr>
        <p:spPr>
          <a:xfrm>
            <a:off x="381000" y="304800"/>
            <a:ext cx="6019800" cy="615553"/>
          </a:xfrm>
          <a:prstGeom prst="rect">
            <a:avLst/>
          </a:prstGeom>
          <a:noFill/>
        </p:spPr>
        <p:txBody>
          <a:bodyPr wrap="square" rtlCol="0">
            <a:spAutoFit/>
          </a:bodyPr>
          <a:lstStyle/>
          <a:p>
            <a:pPr algn="r"/>
            <a:r>
              <a:rPr lang="en-US" sz="1700" b="1" dirty="0">
                <a:latin typeface="Monotype Corsiva" panose="03010101010201010101" pitchFamily="66" charset="0"/>
              </a:rPr>
              <a:t>Claudia Kretschmer</a:t>
            </a:r>
          </a:p>
          <a:p>
            <a:pPr algn="r"/>
            <a:r>
              <a:rPr lang="en-US" sz="1700" b="1" dirty="0">
                <a:latin typeface="Monotype Corsiva" panose="03010101010201010101" pitchFamily="66" charset="0"/>
              </a:rPr>
              <a:t>Class of 2025</a:t>
            </a:r>
          </a:p>
        </p:txBody>
      </p:sp>
    </p:spTree>
    <p:extLst>
      <p:ext uri="{BB962C8B-B14F-4D97-AF65-F5344CB8AC3E}">
        <p14:creationId xmlns:p14="http://schemas.microsoft.com/office/powerpoint/2010/main" val="1672030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23828</TotalTime>
  <Words>841</Words>
  <Application>Microsoft Office PowerPoint</Application>
  <PresentationFormat>Letter Paper (8.5x11 in)</PresentationFormat>
  <Paragraphs>54</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Baskerville Old Face</vt:lpstr>
      <vt:lpstr>Calibri</vt:lpstr>
      <vt:lpstr>Monotype Corsiva</vt:lpstr>
      <vt:lpstr>Times New Roman</vt:lpstr>
      <vt:lpstr>Office Theme</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dc:creator>
  <cp:lastModifiedBy>Augusta Lipsey</cp:lastModifiedBy>
  <cp:revision>111</cp:revision>
  <cp:lastPrinted>2025-09-19T00:18:54Z</cp:lastPrinted>
  <dcterms:created xsi:type="dcterms:W3CDTF">2009-08-17T21:24:24Z</dcterms:created>
  <dcterms:modified xsi:type="dcterms:W3CDTF">2025-09-19T01:23:55Z</dcterms:modified>
</cp:coreProperties>
</file>